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4018" r:id="rId2"/>
  </p:sldMasterIdLst>
  <p:notesMasterIdLst>
    <p:notesMasterId r:id="rId61"/>
  </p:notesMasterIdLst>
  <p:handoutMasterIdLst>
    <p:handoutMasterId r:id="rId62"/>
  </p:handoutMasterIdLst>
  <p:sldIdLst>
    <p:sldId id="325" r:id="rId3"/>
    <p:sldId id="326" r:id="rId4"/>
    <p:sldId id="330" r:id="rId5"/>
    <p:sldId id="376" r:id="rId6"/>
    <p:sldId id="384" r:id="rId7"/>
    <p:sldId id="383" r:id="rId8"/>
    <p:sldId id="386" r:id="rId9"/>
    <p:sldId id="388" r:id="rId10"/>
    <p:sldId id="449" r:id="rId11"/>
    <p:sldId id="391" r:id="rId12"/>
    <p:sldId id="392" r:id="rId13"/>
    <p:sldId id="420" r:id="rId14"/>
    <p:sldId id="421" r:id="rId15"/>
    <p:sldId id="422" r:id="rId16"/>
    <p:sldId id="393" r:id="rId17"/>
    <p:sldId id="387" r:id="rId18"/>
    <p:sldId id="394" r:id="rId19"/>
    <p:sldId id="385" r:id="rId20"/>
    <p:sldId id="395" r:id="rId21"/>
    <p:sldId id="396" r:id="rId22"/>
    <p:sldId id="397" r:id="rId23"/>
    <p:sldId id="399" r:id="rId24"/>
    <p:sldId id="398" r:id="rId25"/>
    <p:sldId id="426" r:id="rId26"/>
    <p:sldId id="427" r:id="rId27"/>
    <p:sldId id="428" r:id="rId28"/>
    <p:sldId id="429" r:id="rId29"/>
    <p:sldId id="430" r:id="rId30"/>
    <p:sldId id="400" r:id="rId31"/>
    <p:sldId id="403" r:id="rId32"/>
    <p:sldId id="401" r:id="rId33"/>
    <p:sldId id="412" r:id="rId34"/>
    <p:sldId id="415" r:id="rId35"/>
    <p:sldId id="405" r:id="rId36"/>
    <p:sldId id="416" r:id="rId37"/>
    <p:sldId id="417" r:id="rId38"/>
    <p:sldId id="419" r:id="rId39"/>
    <p:sldId id="406" r:id="rId40"/>
    <p:sldId id="423" r:id="rId41"/>
    <p:sldId id="424" r:id="rId42"/>
    <p:sldId id="432" r:id="rId43"/>
    <p:sldId id="437" r:id="rId44"/>
    <p:sldId id="433" r:id="rId45"/>
    <p:sldId id="434" r:id="rId46"/>
    <p:sldId id="436" r:id="rId47"/>
    <p:sldId id="438" r:id="rId48"/>
    <p:sldId id="439" r:id="rId49"/>
    <p:sldId id="431" r:id="rId50"/>
    <p:sldId id="407" r:id="rId51"/>
    <p:sldId id="440" r:id="rId52"/>
    <p:sldId id="441" r:id="rId53"/>
    <p:sldId id="442" r:id="rId54"/>
    <p:sldId id="445" r:id="rId55"/>
    <p:sldId id="444" r:id="rId56"/>
    <p:sldId id="446" r:id="rId57"/>
    <p:sldId id="447" r:id="rId58"/>
    <p:sldId id="443" r:id="rId59"/>
    <p:sldId id="448" r:id="rId60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B Nazanin" panose="00000400000000000000" pitchFamily="2" charset="-78"/>
      <p:regular r:id="rId67"/>
      <p:bold r:id="rId68"/>
    </p:embeddedFont>
    <p:embeddedFont>
      <p:font typeface="B Titr" panose="00000700000000000000" pitchFamily="2" charset="-78"/>
      <p:bold r:id="rId69"/>
    </p:embeddedFont>
    <p:embeddedFont>
      <p:font typeface="B Lotus" panose="00000400000000000000" pitchFamily="2" charset="-78"/>
      <p:regular r:id="rId70"/>
      <p:bold r:id="rId71"/>
    </p:embeddedFont>
    <p:embeddedFont>
      <p:font typeface="Cambria Math" panose="02040503050406030204" pitchFamily="18" charset="0"/>
      <p:regular r:id="rId72"/>
    </p:embeddedFont>
    <p:embeddedFont>
      <p:font typeface="B Mitra" panose="00000400000000000000" pitchFamily="2" charset="-78"/>
      <p:regular r:id="rId73"/>
      <p:bold r:id="rId74"/>
    </p:embeddedFont>
    <p:embeddedFont>
      <p:font typeface="Helvetica" panose="020B0604020202020204" pitchFamily="34" charset="0"/>
      <p:regular r:id="rId75"/>
      <p:bold r:id="rId76"/>
      <p:italic r:id="rId77"/>
      <p:boldItalic r:id="rId7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C9800"/>
    <a:srgbClr val="FFCC00"/>
    <a:srgbClr val="00FF00"/>
    <a:srgbClr val="0000FF"/>
    <a:srgbClr val="EAF1F9"/>
    <a:srgbClr val="89D38B"/>
    <a:srgbClr val="D6C1D0"/>
    <a:srgbClr val="E3C781"/>
    <a:srgbClr val="FF7C80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356" autoAdjust="0"/>
  </p:normalViewPr>
  <p:slideViewPr>
    <p:cSldViewPr>
      <p:cViewPr varScale="1">
        <p:scale>
          <a:sx n="68" d="100"/>
          <a:sy n="68" d="100"/>
        </p:scale>
        <p:origin x="183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2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4.fntdata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997AB48-9BA8-497E-9D15-ABA8A56C7FC6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91722FB-4132-4C88-9E16-1D10DDC568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5D1B894-1F4C-430E-BA57-227716473288}" type="datetimeFigureOut">
              <a:rPr lang="fa-IR"/>
              <a:pPr>
                <a:defRPr/>
              </a:pPr>
              <a:t>04/05/1441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fa-I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C6430BFE-2EF6-400B-BC81-892003D8DDC3}" type="slidenum">
              <a:rPr lang="fa-IR" altLang="en-US"/>
              <a:pPr>
                <a:defRPr/>
              </a:pPr>
              <a:t>‹#›</a:t>
            </a:fld>
            <a:endParaRPr lang="fa-I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93D047-1F2C-4B44-92D9-C8FCAB2E08B5}" type="slidenum">
              <a:rPr lang="fa-IR" altLang="en-US" smtClean="0"/>
              <a:pPr/>
              <a:t>3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1047055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088344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758458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625481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906806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053772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623888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38949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07493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2158940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535352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409157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792542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0547785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885967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32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109711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33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670556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35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8673647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36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972215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37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918280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633056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438205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1579410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5555367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833926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5545363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296063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55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541190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56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670267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16694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881538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157489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946699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682652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95300" indent="-495300" algn="l" rtl="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778236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B47CD-DE6C-4AED-9F6F-EFE724A7A0A3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2CC22-C4BC-4D7A-B3EB-1B05BF09D5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040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od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algn="r" rtl="1">
              <a:defRPr b="0">
                <a:cs typeface="B Nazanin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Lotus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D80CC-EA8A-4A42-9743-01559BA46BE1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49F5A-E719-4C71-8487-19EBD8FF90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31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1E6E-1A23-4762-9F29-65E8E57CB170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1E4C-096A-467C-AC93-330B98F297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316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0DE27-9857-4DB0-9313-9AA44A9838C4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9D0E-018D-43D3-91C1-4E00323754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4488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F8301-97E9-4F8A-92E6-8A0E27C12455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2FBE0-88A2-4A41-8705-F1F7104261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602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7FF34-0FD5-43A6-942D-C3B8DA3D5BD4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0A5CC-3C84-494C-AD4E-C3A83E9351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3892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6B70-5E31-418C-AF0D-1015C906D02F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85C42-9A51-4913-A91D-6FAAC4519F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1882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D2C70-F16A-499A-BCCF-5DFCBF6B75D9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786EC-DF1C-46CE-9E24-AF993B72E9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31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70DF9-B9E5-4546-81C4-E1ABDC3EC555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77EB4-4750-4DC9-A1AE-BD1E9B2D77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373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8A71C-14A3-4CB3-8B77-A186A8F4989A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E7449-A1A9-4FD4-8079-98537082BB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0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BC240-D28F-402D-8021-D4902FB9FDBC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CC26F-CBD8-4661-8824-8459277D7B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86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A1CC4-BD19-4D8E-AD46-67A9EE10557D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1D96C-C823-4F2B-9912-398BCA561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18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72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Image result for iust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-246063"/>
            <a:ext cx="1892300" cy="189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7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DC7B9-E29F-4F31-9FF2-8901DA947149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5230B-6D4D-4FED-8478-E28E61513C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3689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DC7B9-E29F-4F31-9FF2-8901DA947149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5230B-6D4D-4FED-8478-E28E61513C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61139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E47CDF2-28AD-46CD-820A-1CB11EE11232}" type="datetimeFigureOut">
              <a:rPr lang="en-US"/>
              <a:pPr>
                <a:defRPr/>
              </a:pPr>
              <a:t>12/30/2019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42D2A0C-F6B5-4348-8C57-2F2D0967EF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9" r:id="rId1"/>
    <p:sldLayoutId id="2147484680" r:id="rId2"/>
    <p:sldLayoutId id="2147484681" r:id="rId3"/>
    <p:sldLayoutId id="2147484682" r:id="rId4"/>
    <p:sldLayoutId id="2147484683" r:id="rId5"/>
    <p:sldLayoutId id="2147484684" r:id="rId6"/>
    <p:sldLayoutId id="2147484690" r:id="rId7"/>
    <p:sldLayoutId id="2147484691" r:id="rId8"/>
    <p:sldLayoutId id="2147484693" r:id="rId9"/>
    <p:sldLayoutId id="2147484692" r:id="rId10"/>
    <p:sldLayoutId id="2147484685" r:id="rId11"/>
    <p:sldLayoutId id="2147484686" r:id="rId12"/>
    <p:sldLayoutId id="2147484687" r:id="rId13"/>
    <p:sldLayoutId id="2147484688" r:id="rId14"/>
    <p:sldLayoutId id="2147484689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4.mp4"/><Relationship Id="rId7" Type="http://schemas.openxmlformats.org/officeDocument/2006/relationships/image" Target="../media/image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2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00288" y="1772816"/>
            <a:ext cx="4572000" cy="48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رویکردهای ردیابی 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4457" y="1394472"/>
            <a:ext cx="8975725" cy="3939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ردیابی با پیش‏بینی حرکت</a:t>
            </a:r>
          </a:p>
          <a:p>
            <a:pPr marL="630238"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حالت شیء در فریم بعدی پیش‏بینی می‏شود</a:t>
            </a:r>
          </a:p>
          <a:p>
            <a:pPr marL="630238"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فیلتر کالمن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: حالت بعدی می‏تواند به صورتی خطی از حالت فعلی پیش‏بینی شود (گاوسی)</a:t>
            </a:r>
          </a:p>
          <a:p>
            <a:pPr marL="630238"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فیلتر ذره‏ای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: چندین نمونه از حالت‏های ممکن برای شیء نمونه‏برداری و از آنها استفاده می‏شود (غیرپارامتری است و مناسب برای حرکت‏های نامنظم)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0157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عمومی برای ردیابی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>
                <a:spLocks noChangeArrowheads="1"/>
              </p:cNvSpPr>
              <p:nvPr/>
            </p:nvSpPr>
            <p:spPr bwMode="auto">
              <a:xfrm>
                <a:off x="72616" y="1412776"/>
                <a:ext cx="8979408" cy="43242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حالت </a:t>
                </a:r>
                <a14:m>
                  <m:oMath xmlns:m="http://schemas.openxmlformats.org/officeDocument/2006/math">
                    <m:r>
                      <a:rPr lang="en-US" alt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𝑿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: حالت واقعی شیء متحرک که می‏خواهیم آن را تخمین بزنیم</a:t>
                </a:r>
              </a:p>
              <a:p>
                <a:pPr lvl="1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حالت می‏تواند ترکیبی از مکان، ژست، سرعت، شتاب، زاویه دید و ... باشد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b="1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مشاهدات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𝒀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: اندازه‏گیری‏های واقعی ما یا مشاهدات ما از حالت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𝑋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که ممکن است بسیار نویزی باشد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در هر زمان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𝑡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، حالت شیء به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تغییر می‏کند و مشاهدات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𝑌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ثبت می‏شود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16" y="1412776"/>
                <a:ext cx="8979408" cy="4324261"/>
              </a:xfrm>
              <a:prstGeom prst="rect">
                <a:avLst/>
              </a:prstGeom>
              <a:blipFill>
                <a:blip r:embed="rId3"/>
                <a:stretch>
                  <a:fillRect l="-2919" t="-282" r="-1629" b="-35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926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توزیع احتمال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ChangeArrowheads="1"/>
              </p:cNvSpPr>
              <p:nvPr/>
            </p:nvSpPr>
            <p:spPr bwMode="auto">
              <a:xfrm>
                <a:off x="68905" y="1402760"/>
                <a:ext cx="8979408" cy="3785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توزیع احتمال یک متغیر تصادفی را با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نمایش می‏دهیم که مشخص کننده احتمال اتفاق افتادن هر مقدار است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توزیع احتمال یکنواخت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تابع </a:t>
                </a:r>
                <a:r>
                  <a:rPr lang="en-US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rand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یک متغیر تصادفی </a:t>
                </a:r>
              </a:p>
              <a:p>
                <a:pPr marL="0" indent="0" algn="just" rtl="1">
                  <a:lnSpc>
                    <a:spcPct val="125000"/>
                  </a:lnSpc>
                  <a:spcBef>
                    <a:spcPct val="0"/>
                  </a:spcBef>
                  <a:buNone/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   از این توزیع تولید می‏کند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05" y="1402760"/>
                <a:ext cx="8979408" cy="3785652"/>
              </a:xfrm>
              <a:prstGeom prst="rect">
                <a:avLst/>
              </a:prstGeom>
              <a:blipFill>
                <a:blip r:embed="rId2"/>
                <a:stretch>
                  <a:fillRect l="-2783" t="-322" r="-1765" b="-40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280" y="2848873"/>
                <a:ext cx="4350743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l-G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l-G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𝑜𝑡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2848873"/>
                <a:ext cx="4350743" cy="9611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PDF of the uniform probability distribution using the maximum convention at the transition points.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59" y="3973121"/>
            <a:ext cx="4004770" cy="28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48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توزیع احتمال گاوسی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2616" y="1383447"/>
            <a:ext cx="8979408" cy="247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توزیع غیریکنواخت که حول میانگین خود متمرکز است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تابع </a:t>
            </a:r>
            <a:r>
              <a:rPr lang="en-US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randn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یک متغیر تصادفی </a:t>
            </a:r>
          </a:p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   از این توزیع با میانگین صفر و واریانس یک تولید می‏کند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280" y="2137459"/>
                <a:ext cx="4408130" cy="9593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2137459"/>
                <a:ext cx="4408130" cy="9593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robability density function for the normal distribu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4521" y="3735275"/>
            <a:ext cx="4968552" cy="31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8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5800" dirty="0" smtClean="0"/>
              <a:t>توزیع احتمال گاوسی چندمتغیره</a:t>
            </a:r>
            <a:endParaRPr lang="en-US" sz="5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2616" y="1390417"/>
            <a:ext cx="897940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این حالت چند متغیر تصادفی داریم که به یکدیگر وابسته هستند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28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280" y="2137459"/>
                <a:ext cx="6323591" cy="9903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d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2137459"/>
                <a:ext cx="6323591" cy="9903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MultivariateNorm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8" y="3356992"/>
            <a:ext cx="4461344" cy="337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60032" y="4326456"/>
                <a:ext cx="1234440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326456"/>
                <a:ext cx="1234440" cy="718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60032" y="5446838"/>
                <a:ext cx="2327688" cy="7184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5446838"/>
                <a:ext cx="2327688" cy="7184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48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گام‏های ردیابی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2616" y="1378142"/>
            <a:ext cx="8979408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پیش‏بینی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: بر اساس اندازه‏گیری‏های گذشته، حالت بعدی شیء چه خواهد بود؟ 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تصحیح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: محاسبه یک تخمین به روز شده از حالت بر اساس پیش‏بینی و اندازه‏گیری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280" y="2470024"/>
                <a:ext cx="465345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2470024"/>
                <a:ext cx="4653453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80" y="5309156"/>
                <a:ext cx="59544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5309156"/>
                <a:ext cx="595445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4553897" y="5230134"/>
            <a:ext cx="1242239" cy="6697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481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ساده‏سازی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1254" y="1374782"/>
            <a:ext cx="8979408" cy="270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فرض می‏کنیم تنها آخرین مشاهدات موثر هستند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4000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فرض می‏کنیم اندازه‏گیری تنها تابع حالت فعلی باشد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80" y="2171020"/>
                <a:ext cx="49661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2171020"/>
                <a:ext cx="496616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3235216" y="2075616"/>
            <a:ext cx="1828800" cy="609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799720" y="2677055"/>
            <a:ext cx="269979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 دینامیکی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25233" y="4154608"/>
                <a:ext cx="641432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33" y="4154608"/>
                <a:ext cx="641432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006176" y="4088154"/>
            <a:ext cx="1472417" cy="6099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392488" y="4657967"/>
            <a:ext cx="269979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 مشاهدات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06433" y="5188808"/>
            <a:ext cx="5160963" cy="1563050"/>
            <a:chOff x="1447800" y="5115100"/>
            <a:chExt cx="5160963" cy="1563050"/>
          </a:xfrm>
        </p:grpSpPr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362200" y="5246688"/>
              <a:ext cx="500063" cy="5000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411413" y="5308578"/>
              <a:ext cx="42068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1800" b="0" i="1" dirty="0"/>
                <a:t>X</a:t>
              </a:r>
              <a:r>
                <a:rPr lang="en-US" sz="1800" b="0" baseline="-25000" dirty="0"/>
                <a:t>1</a:t>
              </a: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3271838" y="5246688"/>
              <a:ext cx="501650" cy="5000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3325019" y="5291116"/>
              <a:ext cx="42068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1800" b="0" i="1" dirty="0"/>
                <a:t>X</a:t>
              </a:r>
              <a:r>
                <a:rPr lang="en-US" sz="1800" b="0" baseline="-25000" dirty="0"/>
                <a:t>2</a:t>
              </a: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2862263" y="5473700"/>
              <a:ext cx="409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2589213" y="5746750"/>
              <a:ext cx="0" cy="411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2362200" y="6157913"/>
              <a:ext cx="500063" cy="5000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Text Box 17"/>
            <p:cNvSpPr txBox="1">
              <a:spLocks noChangeArrowheads="1"/>
            </p:cNvSpPr>
            <p:nvPr/>
          </p:nvSpPr>
          <p:spPr bwMode="auto">
            <a:xfrm>
              <a:off x="2399507" y="6215063"/>
              <a:ext cx="420687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1800" b="0" i="1" dirty="0"/>
                <a:t>Y</a:t>
              </a:r>
              <a:r>
                <a:rPr lang="en-US" sz="1800" b="0" baseline="-25000" dirty="0"/>
                <a:t>1</a:t>
              </a:r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>
              <a:off x="3500438" y="5746750"/>
              <a:ext cx="0" cy="411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3271838" y="6157913"/>
              <a:ext cx="501650" cy="5000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3298981" y="6215063"/>
              <a:ext cx="420688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1800" b="0" i="1" dirty="0"/>
                <a:t>Y</a:t>
              </a:r>
              <a:r>
                <a:rPr lang="en-US" sz="1800" b="0" baseline="-25000" dirty="0"/>
                <a:t>2</a:t>
              </a:r>
            </a:p>
          </p:txBody>
        </p:sp>
        <p:sp>
          <p:nvSpPr>
            <p:cNvPr id="24" name="Line 21"/>
            <p:cNvSpPr>
              <a:spLocks noChangeShapeType="1"/>
            </p:cNvSpPr>
            <p:nvPr/>
          </p:nvSpPr>
          <p:spPr bwMode="auto">
            <a:xfrm>
              <a:off x="3773488" y="5473700"/>
              <a:ext cx="409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5697538" y="5473700"/>
              <a:ext cx="409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Oval 23"/>
            <p:cNvSpPr>
              <a:spLocks noChangeArrowheads="1"/>
            </p:cNvSpPr>
            <p:nvPr/>
          </p:nvSpPr>
          <p:spPr bwMode="auto">
            <a:xfrm>
              <a:off x="6107113" y="5246688"/>
              <a:ext cx="501650" cy="5000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Text Box 24"/>
            <p:cNvSpPr txBox="1">
              <a:spLocks noChangeArrowheads="1"/>
            </p:cNvSpPr>
            <p:nvPr/>
          </p:nvSpPr>
          <p:spPr bwMode="auto">
            <a:xfrm>
              <a:off x="6162675" y="5307013"/>
              <a:ext cx="379413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1800" b="0" i="1" dirty="0" err="1"/>
                <a:t>X</a:t>
              </a:r>
              <a:r>
                <a:rPr lang="en-US" sz="1800" b="0" i="1" baseline="-25000" dirty="0" err="1"/>
                <a:t>t</a:t>
              </a:r>
              <a:endParaRPr lang="en-US" sz="1800" b="0" i="1" baseline="-25000" dirty="0"/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>
              <a:off x="6335713" y="5746750"/>
              <a:ext cx="0" cy="411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26"/>
            <p:cNvSpPr>
              <a:spLocks noChangeArrowheads="1"/>
            </p:cNvSpPr>
            <p:nvPr/>
          </p:nvSpPr>
          <p:spPr bwMode="auto">
            <a:xfrm>
              <a:off x="6107113" y="6157913"/>
              <a:ext cx="501650" cy="5000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6162675" y="6218238"/>
              <a:ext cx="379412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1800" b="0" i="1" dirty="0" err="1"/>
                <a:t>Y</a:t>
              </a:r>
              <a:r>
                <a:rPr lang="en-US" sz="1800" b="0" i="1" baseline="-25000" dirty="0" err="1"/>
                <a:t>t</a:t>
              </a:r>
              <a:endParaRPr lang="en-US" sz="1800" b="0" i="1" baseline="-25000" dirty="0"/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>
              <a:off x="4783138" y="5484813"/>
              <a:ext cx="409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Oval 23"/>
            <p:cNvSpPr>
              <a:spLocks noChangeArrowheads="1"/>
            </p:cNvSpPr>
            <p:nvPr/>
          </p:nvSpPr>
          <p:spPr bwMode="auto">
            <a:xfrm>
              <a:off x="5192713" y="5257800"/>
              <a:ext cx="501650" cy="5000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Text Box 24"/>
            <p:cNvSpPr txBox="1">
              <a:spLocks noChangeArrowheads="1"/>
            </p:cNvSpPr>
            <p:nvPr/>
          </p:nvSpPr>
          <p:spPr bwMode="auto">
            <a:xfrm>
              <a:off x="5208808" y="5305425"/>
              <a:ext cx="5175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1800" b="0" i="1"/>
                <a:t>X</a:t>
              </a:r>
              <a:r>
                <a:rPr lang="en-US" sz="1800" b="0" i="1" baseline="-25000"/>
                <a:t>t-1</a:t>
              </a:r>
            </a:p>
          </p:txBody>
        </p:sp>
        <p:sp>
          <p:nvSpPr>
            <p:cNvPr id="34" name="Line 25"/>
            <p:cNvSpPr>
              <a:spLocks noChangeShapeType="1"/>
            </p:cNvSpPr>
            <p:nvPr/>
          </p:nvSpPr>
          <p:spPr bwMode="auto">
            <a:xfrm>
              <a:off x="5421313" y="5757863"/>
              <a:ext cx="0" cy="411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Oval 26"/>
            <p:cNvSpPr>
              <a:spLocks noChangeArrowheads="1"/>
            </p:cNvSpPr>
            <p:nvPr/>
          </p:nvSpPr>
          <p:spPr bwMode="auto">
            <a:xfrm>
              <a:off x="5192713" y="6169025"/>
              <a:ext cx="501650" cy="500063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27"/>
            <p:cNvSpPr txBox="1">
              <a:spLocks noChangeArrowheads="1"/>
            </p:cNvSpPr>
            <p:nvPr/>
          </p:nvSpPr>
          <p:spPr bwMode="auto">
            <a:xfrm>
              <a:off x="5195364" y="6200774"/>
              <a:ext cx="5175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1800" b="0" i="1" dirty="0"/>
                <a:t>Y</a:t>
              </a:r>
              <a:r>
                <a:rPr lang="en-US" sz="1800" b="0" i="1" baseline="-25000" dirty="0"/>
                <a:t>t-1</a:t>
              </a:r>
            </a:p>
          </p:txBody>
        </p:sp>
        <p:sp>
          <p:nvSpPr>
            <p:cNvPr id="37" name="Oval 10"/>
            <p:cNvSpPr>
              <a:spLocks noChangeArrowheads="1"/>
            </p:cNvSpPr>
            <p:nvPr/>
          </p:nvSpPr>
          <p:spPr bwMode="auto">
            <a:xfrm>
              <a:off x="1447800" y="5266863"/>
              <a:ext cx="500063" cy="5000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14"/>
            <p:cNvSpPr>
              <a:spLocks noChangeShapeType="1"/>
            </p:cNvSpPr>
            <p:nvPr/>
          </p:nvSpPr>
          <p:spPr bwMode="auto">
            <a:xfrm>
              <a:off x="1947863" y="5493875"/>
              <a:ext cx="4095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15"/>
            <p:cNvSpPr>
              <a:spLocks noChangeShapeType="1"/>
            </p:cNvSpPr>
            <p:nvPr/>
          </p:nvSpPr>
          <p:spPr bwMode="auto">
            <a:xfrm>
              <a:off x="1674813" y="5766925"/>
              <a:ext cx="0" cy="411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Oval 16"/>
            <p:cNvSpPr>
              <a:spLocks noChangeArrowheads="1"/>
            </p:cNvSpPr>
            <p:nvPr/>
          </p:nvSpPr>
          <p:spPr bwMode="auto">
            <a:xfrm>
              <a:off x="1447800" y="6178088"/>
              <a:ext cx="500063" cy="500062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Text Box 17"/>
            <p:cNvSpPr txBox="1">
              <a:spLocks noChangeArrowheads="1"/>
            </p:cNvSpPr>
            <p:nvPr/>
          </p:nvSpPr>
          <p:spPr bwMode="auto">
            <a:xfrm>
              <a:off x="1479899" y="6234390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1800" b="0" i="1" dirty="0" smtClean="0"/>
                <a:t>Y</a:t>
              </a:r>
              <a:r>
                <a:rPr lang="en-US" sz="1800" b="0" baseline="-25000" dirty="0" smtClean="0"/>
                <a:t>0</a:t>
              </a:r>
              <a:endParaRPr lang="en-US" sz="1800" b="0" baseline="-25000" dirty="0"/>
            </a:p>
          </p:txBody>
        </p:sp>
        <p:sp>
          <p:nvSpPr>
            <p:cNvPr id="42" name="Text Box 11"/>
            <p:cNvSpPr txBox="1">
              <a:spLocks noChangeArrowheads="1"/>
            </p:cNvSpPr>
            <p:nvPr/>
          </p:nvSpPr>
          <p:spPr bwMode="auto">
            <a:xfrm>
              <a:off x="1479899" y="5332713"/>
              <a:ext cx="4235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1800" b="0" i="1" dirty="0" smtClean="0"/>
                <a:t>X</a:t>
              </a:r>
              <a:r>
                <a:rPr lang="en-US" sz="1800" b="0" baseline="-25000" dirty="0" smtClean="0"/>
                <a:t>0</a:t>
              </a:r>
              <a:endParaRPr lang="en-US" sz="1800" b="0" baseline="-25000" dirty="0"/>
            </a:p>
          </p:txBody>
        </p:sp>
        <p:sp>
          <p:nvSpPr>
            <p:cNvPr id="43" name="Text Box 28"/>
            <p:cNvSpPr txBox="1">
              <a:spLocks noChangeArrowheads="1"/>
            </p:cNvSpPr>
            <p:nvPr/>
          </p:nvSpPr>
          <p:spPr bwMode="auto">
            <a:xfrm>
              <a:off x="4170363" y="5115100"/>
              <a:ext cx="539750" cy="519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r>
                <a:rPr lang="en-US" sz="28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53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بیان مسئله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2616" y="1385924"/>
                <a:ext cx="8979408" cy="37856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می‏خواهیم در هر زمان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𝑡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مقدار حالت را بدست بیاوریم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مدل احتمالاتی حالت بعد را داریم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مدل احتمالاتی مشاهدات را داریم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16" y="1385924"/>
                <a:ext cx="8979408" cy="3785652"/>
              </a:xfrm>
              <a:prstGeom prst="rect">
                <a:avLst/>
              </a:prstGeom>
              <a:blipFill>
                <a:blip r:embed="rId3"/>
                <a:stretch>
                  <a:fillRect t="-161" r="-1629" b="-40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280" y="2171020"/>
                <a:ext cx="24134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2171020"/>
                <a:ext cx="241341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79" y="3712137"/>
                <a:ext cx="17906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" y="3712137"/>
                <a:ext cx="179068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279" y="4869160"/>
                <a:ext cx="13900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" y="4869160"/>
                <a:ext cx="139006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59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ردیابی احتمالاتی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2616" y="1391647"/>
            <a:ext cx="8979408" cy="34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مورد پایه: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استفاده از یک دانش اولیه و بدون هیچ مشاهده‏ای حالت اولیه را پیش‏بینی می‏کنیم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برای فریم نخست، این تخمین را با استفاده از مشاهدات اولیه تصحیح می‏کنیم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279" y="2782089"/>
                <a:ext cx="1011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" y="2782089"/>
                <a:ext cx="101123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1279" y="4376554"/>
                <a:ext cx="2273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" y="4376554"/>
                <a:ext cx="227357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1279" y="5665902"/>
                <a:ext cx="5034968" cy="909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9" y="5665902"/>
                <a:ext cx="5034968" cy="909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58022" y="5863081"/>
                <a:ext cx="274498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022" y="5863081"/>
                <a:ext cx="274498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39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ردیابی احتمالاتی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2616" y="1397126"/>
                <a:ext cx="8979408" cy="4478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مورد پایه:</a:t>
                </a:r>
              </a:p>
              <a:p>
                <a:pPr lvl="1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با استفاده از یک دانش اولیه و بدون هیچ مشاهده‏ای حالت اولیه را پیش‏بینی می‏کنیم</a:t>
                </a: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lvl="1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برای فریم نخست، این تخمین را با استفاده از مشاهدات اولیه تصحیح می‏کنیم</a:t>
                </a:r>
              </a:p>
              <a:p>
                <a:pPr lvl="1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حالت </a:t>
                </a: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را برای زمان‏های بعد پیش‏بینی می‏کنیم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lvl="1"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lvl="1"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پس از مشاهده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، مقدار حالت را تصحیح می‏کنیم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16" y="1397126"/>
                <a:ext cx="8979408" cy="4478149"/>
              </a:xfrm>
              <a:prstGeom prst="rect">
                <a:avLst/>
              </a:prstGeom>
              <a:blipFill>
                <a:blip r:embed="rId3"/>
                <a:stretch>
                  <a:fillRect l="-2444" t="-136" r="-1629" b="-25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8070" y="4761770"/>
                <a:ext cx="2756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70" y="4761770"/>
                <a:ext cx="275646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8070" y="5821988"/>
                <a:ext cx="32168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70" y="5821988"/>
                <a:ext cx="321684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-2067" y="2673237"/>
                <a:ext cx="1011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67" y="2673237"/>
                <a:ext cx="101123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-8070" y="3811924"/>
                <a:ext cx="22735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070" y="3811924"/>
                <a:ext cx="227357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04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86506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مبانی بینایی </a:t>
            </a: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کامپیوتر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-6350" y="488156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z="4000" dirty="0">
                <a:latin typeface="Arial" panose="020B0604020202020204" pitchFamily="34" charset="0"/>
                <a:cs typeface="B Nazanin" panose="00000400000000000000" pitchFamily="2" charset="-78"/>
              </a:rPr>
              <a:t>مدرس: محمدرضا محمدی</a:t>
            </a: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endParaRPr lang="en-US" altLang="en-US" sz="40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mtClean="0">
                <a:latin typeface="Arial" panose="020B0604020202020204" pitchFamily="34" charset="0"/>
                <a:cs typeface="B Nazanin" panose="00000400000000000000" pitchFamily="2" charset="-78"/>
              </a:rPr>
              <a:t>1398</a:t>
            </a: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ردیابی احتمالاتی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grpSp>
        <p:nvGrpSpPr>
          <p:cNvPr id="12" name="Group 4"/>
          <p:cNvGrpSpPr>
            <a:grpSpLocks/>
          </p:cNvGrpSpPr>
          <p:nvPr/>
        </p:nvGrpSpPr>
        <p:grpSpPr bwMode="auto">
          <a:xfrm>
            <a:off x="1827215" y="1625091"/>
            <a:ext cx="5540991" cy="5040560"/>
            <a:chOff x="3224" y="1932"/>
            <a:chExt cx="1957" cy="1956"/>
          </a:xfrm>
        </p:grpSpPr>
        <p:grpSp>
          <p:nvGrpSpPr>
            <p:cNvPr id="13" name="Group 5"/>
            <p:cNvGrpSpPr>
              <a:grpSpLocks/>
            </p:cNvGrpSpPr>
            <p:nvPr/>
          </p:nvGrpSpPr>
          <p:grpSpPr bwMode="auto">
            <a:xfrm>
              <a:off x="3589" y="1932"/>
              <a:ext cx="960" cy="1463"/>
              <a:chOff x="3589" y="1932"/>
              <a:chExt cx="960" cy="1463"/>
            </a:xfrm>
          </p:grpSpPr>
          <p:sp>
            <p:nvSpPr>
              <p:cNvPr id="19" name="Arc 6"/>
              <p:cNvSpPr>
                <a:spLocks/>
              </p:cNvSpPr>
              <p:nvPr/>
            </p:nvSpPr>
            <p:spPr bwMode="auto">
              <a:xfrm>
                <a:off x="3589" y="2257"/>
                <a:ext cx="656" cy="1136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6320 w 21600"/>
                  <a:gd name="T1" fmla="*/ 36866 h 36866"/>
                  <a:gd name="T2" fmla="*/ 21600 w 21600"/>
                  <a:gd name="T3" fmla="*/ 0 h 36866"/>
                  <a:gd name="T4" fmla="*/ 21600 w 21600"/>
                  <a:gd name="T5" fmla="*/ 21600 h 36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866" fill="none" extrusionOk="0">
                    <a:moveTo>
                      <a:pt x="6319" y="36866"/>
                    </a:moveTo>
                    <a:cubicBezTo>
                      <a:pt x="2272" y="32816"/>
                      <a:pt x="0" y="27325"/>
                      <a:pt x="0" y="21600"/>
                    </a:cubicBezTo>
                    <a:cubicBezTo>
                      <a:pt x="-1" y="9670"/>
                      <a:pt x="9670" y="0"/>
                      <a:pt x="21599" y="0"/>
                    </a:cubicBezTo>
                  </a:path>
                  <a:path w="21600" h="36866" stroke="0" extrusionOk="0">
                    <a:moveTo>
                      <a:pt x="6319" y="36866"/>
                    </a:moveTo>
                    <a:cubicBezTo>
                      <a:pt x="2272" y="32816"/>
                      <a:pt x="0" y="27325"/>
                      <a:pt x="0" y="21600"/>
                    </a:cubicBezTo>
                    <a:cubicBezTo>
                      <a:pt x="-1" y="9670"/>
                      <a:pt x="9670" y="0"/>
                      <a:pt x="21599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541338">
                <a:solidFill>
                  <a:srgbClr val="FF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4000">
                  <a:cs typeface="B Nazanin" panose="00000400000000000000" pitchFamily="2" charset="-78"/>
                </a:endParaRPr>
              </a:p>
            </p:txBody>
          </p:sp>
          <p:sp>
            <p:nvSpPr>
              <p:cNvPr id="20" name="Freeform 7"/>
              <p:cNvSpPr>
                <a:spLocks/>
              </p:cNvSpPr>
              <p:nvPr/>
            </p:nvSpPr>
            <p:spPr bwMode="auto">
              <a:xfrm>
                <a:off x="4233" y="1932"/>
                <a:ext cx="316" cy="63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09"/>
                  </a:cxn>
                  <a:cxn ang="0">
                    <a:pos x="354" y="355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54" h="709">
                    <a:moveTo>
                      <a:pt x="0" y="0"/>
                    </a:moveTo>
                    <a:lnTo>
                      <a:pt x="0" y="709"/>
                    </a:lnTo>
                    <a:lnTo>
                      <a:pt x="354" y="35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4000"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224" y="2682"/>
              <a:ext cx="782" cy="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53882" dir="2700000" algn="ctr" rotWithShape="0">
                <a:schemeClr val="tx1">
                  <a:lumMod val="50000"/>
                  <a:lumOff val="50000"/>
                </a:schemeClr>
              </a:outerShdw>
            </a:effectLst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fa-IR" sz="6000" dirty="0" smtClean="0">
                  <a:latin typeface="New York" charset="0"/>
                  <a:cs typeface="B Nazanin" panose="00000400000000000000" pitchFamily="2" charset="-78"/>
                </a:rPr>
                <a:t>پیش‏بینی</a:t>
              </a:r>
              <a:endParaRPr lang="en-US" sz="8800" b="0" baseline="30000" dirty="0">
                <a:latin typeface="Helvetica" pitchFamily="34" charset="0"/>
                <a:cs typeface="B Nazanin" panose="00000400000000000000" pitchFamily="2" charset="-78"/>
              </a:endParaRPr>
            </a:p>
          </p:txBody>
        </p:sp>
        <p:grpSp>
          <p:nvGrpSpPr>
            <p:cNvPr id="15" name="Group 9"/>
            <p:cNvGrpSpPr>
              <a:grpSpLocks/>
            </p:cNvGrpSpPr>
            <p:nvPr/>
          </p:nvGrpSpPr>
          <p:grpSpPr bwMode="auto">
            <a:xfrm>
              <a:off x="3927" y="2429"/>
              <a:ext cx="952" cy="1459"/>
              <a:chOff x="3927" y="2429"/>
              <a:chExt cx="952" cy="1459"/>
            </a:xfrm>
          </p:grpSpPr>
          <p:sp>
            <p:nvSpPr>
              <p:cNvPr id="17" name="Freeform 10"/>
              <p:cNvSpPr>
                <a:spLocks/>
              </p:cNvSpPr>
              <p:nvPr/>
            </p:nvSpPr>
            <p:spPr bwMode="auto">
              <a:xfrm>
                <a:off x="3927" y="3257"/>
                <a:ext cx="315" cy="631"/>
              </a:xfrm>
              <a:custGeom>
                <a:avLst/>
                <a:gdLst/>
                <a:ahLst/>
                <a:cxnLst>
                  <a:cxn ang="0">
                    <a:pos x="353" y="0"/>
                  </a:cxn>
                  <a:cxn ang="0">
                    <a:pos x="353" y="708"/>
                  </a:cxn>
                  <a:cxn ang="0">
                    <a:pos x="0" y="353"/>
                  </a:cxn>
                  <a:cxn ang="0">
                    <a:pos x="353" y="0"/>
                  </a:cxn>
                  <a:cxn ang="0">
                    <a:pos x="353" y="0"/>
                  </a:cxn>
                </a:cxnLst>
                <a:rect l="0" t="0" r="r" b="b"/>
                <a:pathLst>
                  <a:path w="353" h="708">
                    <a:moveTo>
                      <a:pt x="353" y="0"/>
                    </a:moveTo>
                    <a:lnTo>
                      <a:pt x="353" y="708"/>
                    </a:lnTo>
                    <a:lnTo>
                      <a:pt x="0" y="353"/>
                    </a:lnTo>
                    <a:lnTo>
                      <a:pt x="353" y="0"/>
                    </a:lnTo>
                    <a:lnTo>
                      <a:pt x="353" y="0"/>
                    </a:lnTo>
                    <a:close/>
                  </a:path>
                </a:pathLst>
              </a:custGeom>
              <a:solidFill>
                <a:srgbClr val="00FF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4000">
                  <a:cs typeface="B Nazanin" panose="00000400000000000000" pitchFamily="2" charset="-78"/>
                </a:endParaRPr>
              </a:p>
            </p:txBody>
          </p:sp>
          <p:sp>
            <p:nvSpPr>
              <p:cNvPr id="18" name="Arc 11"/>
              <p:cNvSpPr>
                <a:spLocks/>
              </p:cNvSpPr>
              <p:nvPr/>
            </p:nvSpPr>
            <p:spPr bwMode="auto">
              <a:xfrm>
                <a:off x="4229" y="2429"/>
                <a:ext cx="650" cy="1135"/>
              </a:xfrm>
              <a:custGeom>
                <a:avLst/>
                <a:gdLst>
                  <a:gd name="G0" fmla="+- 0 0 0"/>
                  <a:gd name="G1" fmla="+- 15277 0 0"/>
                  <a:gd name="G2" fmla="+- 21600 0 0"/>
                  <a:gd name="T0" fmla="*/ 15269 w 21600"/>
                  <a:gd name="T1" fmla="*/ 0 h 36877"/>
                  <a:gd name="T2" fmla="*/ 0 w 21600"/>
                  <a:gd name="T3" fmla="*/ 36877 h 36877"/>
                  <a:gd name="T4" fmla="*/ 0 w 21600"/>
                  <a:gd name="T5" fmla="*/ 15277 h 36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36877" fill="none" extrusionOk="0">
                    <a:moveTo>
                      <a:pt x="15269" y="-1"/>
                    </a:moveTo>
                    <a:cubicBezTo>
                      <a:pt x="19322" y="4050"/>
                      <a:pt x="21600" y="9546"/>
                      <a:pt x="21600" y="15277"/>
                    </a:cubicBezTo>
                    <a:cubicBezTo>
                      <a:pt x="21600" y="27206"/>
                      <a:pt x="11929" y="36876"/>
                      <a:pt x="0" y="36877"/>
                    </a:cubicBezTo>
                  </a:path>
                  <a:path w="21600" h="36877" stroke="0" extrusionOk="0">
                    <a:moveTo>
                      <a:pt x="15269" y="-1"/>
                    </a:moveTo>
                    <a:cubicBezTo>
                      <a:pt x="19322" y="4050"/>
                      <a:pt x="21600" y="9546"/>
                      <a:pt x="21600" y="15277"/>
                    </a:cubicBezTo>
                    <a:cubicBezTo>
                      <a:pt x="21600" y="27206"/>
                      <a:pt x="11929" y="36876"/>
                      <a:pt x="0" y="36877"/>
                    </a:cubicBezTo>
                    <a:lnTo>
                      <a:pt x="0" y="15277"/>
                    </a:lnTo>
                    <a:close/>
                  </a:path>
                </a:pathLst>
              </a:custGeom>
              <a:noFill/>
              <a:ln w="541338">
                <a:solidFill>
                  <a:srgbClr val="00FF00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 sz="4000"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4577" y="2711"/>
              <a:ext cx="604" cy="3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53882" dir="2700000" algn="ctr" rotWithShape="0">
                <a:schemeClr val="tx1">
                  <a:lumMod val="50000"/>
                  <a:lumOff val="50000"/>
                </a:schemeClr>
              </a:outerShdw>
            </a:effectLst>
          </p:spPr>
          <p:txBody>
            <a:bodyPr wrap="none" lIns="0" tIns="0" rIns="0" bIns="0">
              <a:spAutoFit/>
            </a:bodyPr>
            <a:lstStyle/>
            <a:p>
              <a:pPr algn="ctr">
                <a:defRPr/>
              </a:pPr>
              <a:r>
                <a:rPr lang="fa-IR" sz="6000" dirty="0" smtClean="0">
                  <a:latin typeface="New York" charset="0"/>
                  <a:cs typeface="B Nazanin" panose="00000400000000000000" pitchFamily="2" charset="-78"/>
                </a:rPr>
                <a:t>تصحیح</a:t>
              </a:r>
              <a:endParaRPr lang="en-US" sz="8800" b="0" baseline="30000" dirty="0">
                <a:latin typeface="Helvetica" pitchFamily="34" charset="0"/>
                <a:cs typeface="B Nazanin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63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پیش‏بینی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7365" y="1375432"/>
            <a:ext cx="897940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پیش‏بینی عبارت است از محاسبه توزیع احتمال حالت فعلی بر اساس حالت‏های قبلی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312903"/>
                <a:ext cx="27564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12903"/>
                <a:ext cx="275646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1600" y="3166923"/>
                <a:ext cx="358546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166923"/>
                <a:ext cx="358546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1520" y="2889921"/>
                <a:ext cx="5277470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889921"/>
                <a:ext cx="5277470" cy="11301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29216" y="3861048"/>
                <a:ext cx="8356134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16" y="3861048"/>
                <a:ext cx="8356134" cy="11301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1520" y="4797152"/>
                <a:ext cx="6561348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797152"/>
                <a:ext cx="6561348" cy="11301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589207" y="5734910"/>
            <a:ext cx="269979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 دینامیکی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057387" y="5790881"/>
            <a:ext cx="269979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 rtl="1">
              <a:spcBef>
                <a:spcPct val="0"/>
              </a:spcBef>
              <a:buNone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تخمین تصحیح شده در گام قبل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4" name="Left Brace 13"/>
          <p:cNvSpPr/>
          <p:nvPr/>
        </p:nvSpPr>
        <p:spPr>
          <a:xfrm rot="16200000">
            <a:off x="1656857" y="4846001"/>
            <a:ext cx="384666" cy="1737360"/>
          </a:xfrm>
          <a:prstGeom prst="leftBrace">
            <a:avLst>
              <a:gd name="adj1" fmla="val 6958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4107274" y="4251642"/>
            <a:ext cx="384666" cy="2926080"/>
          </a:xfrm>
          <a:prstGeom prst="leftBrace">
            <a:avLst>
              <a:gd name="adj1" fmla="val 69584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9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تصحیح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2616" y="1383020"/>
            <a:ext cx="897940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تصحیح عبارت است از محاسبه توزیع احتمال حالت فعلی بر اساس پیش‏بینی انجام شده و مشاهده فعلی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0" y="2204864"/>
                <a:ext cx="32168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4864"/>
                <a:ext cx="321684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01909" y="2963212"/>
                <a:ext cx="6398483" cy="909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909" y="2963212"/>
                <a:ext cx="6398483" cy="9098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-278010" y="4653136"/>
            <a:ext cx="269979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 مشاهدات</a:t>
            </a:r>
            <a:endParaRPr lang="en-US" altLang="en-US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01909" y="4106431"/>
                <a:ext cx="4603696" cy="9098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909" y="4106431"/>
                <a:ext cx="4603696" cy="9098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701909" y="5354546"/>
                <a:ext cx="5446299" cy="99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 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 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,⋯,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909" y="5354546"/>
                <a:ext cx="5446299" cy="9927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1835696" y="5330244"/>
            <a:ext cx="611560" cy="2193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419920" y="4549343"/>
            <a:ext cx="269979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پیش‏بینی</a:t>
            </a:r>
            <a:endParaRPr lang="en-US" altLang="en-US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733261" y="5244870"/>
            <a:ext cx="455240" cy="3047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-74512" y="6215959"/>
            <a:ext cx="269979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ctr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ضریب نرمالیزه‏سازی</a:t>
            </a:r>
            <a:endParaRPr lang="en-US" altLang="en-US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475656" y="6153414"/>
            <a:ext cx="537556" cy="2575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02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2" grpId="0"/>
      <p:bldP spid="16" grpId="0"/>
      <p:bldP spid="17" grpId="0"/>
      <p:bldP spid="21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جمع‏بندی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1280" y="1340768"/>
            <a:ext cx="895667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پیش‏بینی</a:t>
            </a:r>
            <a:endParaRPr lang="en-US" altLang="en-US" b="1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b="1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b="1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b="1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تصحیح</a:t>
            </a:r>
            <a:endParaRPr lang="en-US" altLang="en-US" b="1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99479" y="2154803"/>
                <a:ext cx="9318192" cy="1130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479" y="2154803"/>
                <a:ext cx="9318192" cy="11301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99479" y="4753144"/>
                <a:ext cx="8663526" cy="992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|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,⋯,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limLoc m:val="undOvr"/>
                              <m:subHide m:val="on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 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 |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,⋯,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479" y="4753144"/>
                <a:ext cx="8663526" cy="992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54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1026" name="Picture 2" descr="Tracking Rad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45024"/>
            <a:ext cx="5696057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>
                <a:spLocks noChangeArrowheads="1"/>
              </p:cNvSpPr>
              <p:nvPr/>
            </p:nvSpPr>
            <p:spPr bwMode="auto">
              <a:xfrm>
                <a:off x="83982" y="1371722"/>
                <a:ext cx="8956675" cy="3264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indent="0" algn="just">
                  <a:lnSpc>
                    <a:spcPct val="125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just">
                  <a:lnSpc>
                    <a:spcPct val="125000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𝑥</m:t>
                    </m:r>
                  </m:oMath>
                </a14:m>
                <a:r>
                  <a:rPr lang="en-US" alt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   is </a:t>
                </a:r>
                <a:r>
                  <a:rPr lang="en-US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the target's </a:t>
                </a:r>
                <a:r>
                  <a:rPr lang="en-US" alt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position</a:t>
                </a:r>
              </a:p>
              <a:p>
                <a:pPr marL="0" indent="0" algn="just">
                  <a:lnSpc>
                    <a:spcPct val="125000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 </a:t>
                </a:r>
                <a:r>
                  <a:rPr lang="en-US" alt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is </a:t>
                </a:r>
                <a:r>
                  <a:rPr lang="en-US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the target's initial position</a:t>
                </a:r>
                <a:endParaRPr lang="en-US" alt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just">
                  <a:lnSpc>
                    <a:spcPct val="125000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𝑣</m:t>
                        </m:r>
                      </m:e>
                      <m:sub>
                        <m:r>
                          <a:rPr lang="en-US" alt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B Nazanin" panose="00000400000000000000" pitchFamily="2" charset="-78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 is the target's initial velocity</a:t>
                </a:r>
                <a:endParaRPr lang="en-US" alt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just">
                  <a:lnSpc>
                    <a:spcPct val="125000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𝑎</m:t>
                    </m:r>
                  </m:oMath>
                </a14:m>
                <a:r>
                  <a:rPr lang="en-US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   is the target's </a:t>
                </a:r>
                <a:r>
                  <a:rPr lang="en-US" altLang="en-US" sz="2400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acceleration</a:t>
                </a:r>
              </a:p>
              <a:p>
                <a:pPr marL="0" indent="0" algn="just">
                  <a:lnSpc>
                    <a:spcPct val="125000"/>
                  </a:lnSpc>
                  <a:spcBef>
                    <a:spcPct val="0"/>
                  </a:spcBef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2400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is the time interval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82" y="1371722"/>
                <a:ext cx="8956675" cy="3264996"/>
              </a:xfrm>
              <a:prstGeom prst="rect">
                <a:avLst/>
              </a:prstGeom>
              <a:blipFill>
                <a:blip r:embed="rId4"/>
                <a:stretch>
                  <a:fillRect l="-204" b="-18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50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3982" y="1371722"/>
                <a:ext cx="8956675" cy="4188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b="0" dirty="0" smtClean="0">
                    <a:latin typeface="Cambria Math" panose="02040503050406030204" pitchFamily="18" charset="0"/>
                    <a:cs typeface="B Nazanin" panose="00000400000000000000" pitchFamily="2" charset="-78"/>
                  </a:rPr>
                  <a:t>پارامترهای مدل، حالت سیستم خوانده می‏شوند و عبارتند از:</a:t>
                </a:r>
                <a:endParaRPr lang="en-US" b="0" dirty="0" smtClean="0">
                  <a:latin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just">
                  <a:lnSpc>
                    <a:spcPct val="125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a-IR" alt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dirty="0" smtClean="0">
                    <a:latin typeface="Cambria Math" panose="02040503050406030204" pitchFamily="18" charset="0"/>
                    <a:cs typeface="B Nazanin" panose="00000400000000000000" pitchFamily="2" charset="-78"/>
                  </a:rPr>
                  <a:t>فرآیند پیش‏بینی عبارت است از تخمین حالت بعدی بر اساس حالت فعلی</a:t>
                </a:r>
                <a:endParaRPr lang="en-US" dirty="0">
                  <a:latin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just">
                  <a:lnSpc>
                    <a:spcPct val="125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fa-IR" altLang="en-US" sz="2400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just">
                  <a:lnSpc>
                    <a:spcPct val="125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0" indent="0" algn="just">
                  <a:lnSpc>
                    <a:spcPct val="125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82" y="1371722"/>
                <a:ext cx="8956675" cy="4188326"/>
              </a:xfrm>
              <a:prstGeom prst="rect">
                <a:avLst/>
              </a:prstGeom>
              <a:blipFill>
                <a:blip r:embed="rId3"/>
                <a:stretch>
                  <a:fillRect l="-2859" t="-291" r="-16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83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3982" y="1371722"/>
                <a:ext cx="8956675" cy="5478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indent="0" algn="just">
                  <a:lnSpc>
                    <a:spcPct val="125000"/>
                  </a:lnSpc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a-IR" altLang="en-US" sz="24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dirty="0" smtClean="0">
                    <a:latin typeface="Cambria Math" panose="02040503050406030204" pitchFamily="18" charset="0"/>
                    <a:cs typeface="B Nazanin" panose="00000400000000000000" pitchFamily="2" charset="-78"/>
                  </a:rPr>
                  <a:t>پیش‏بینی عبارت است از تخمین حالت بعدی بر اساس حالت فعلی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dirty="0" smtClean="0">
                    <a:latin typeface="Cambria Math" panose="02040503050406030204" pitchFamily="18" charset="0"/>
                    <a:cs typeface="B Nazanin" panose="00000400000000000000" pitchFamily="2" charset="-78"/>
                  </a:rPr>
                  <a:t>مشاهدات نتیجه‏ای است که توسط رادار ثبت می‏شود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dirty="0" smtClean="0">
                    <a:latin typeface="Cambria Math" panose="02040503050406030204" pitchFamily="18" charset="0"/>
                    <a:cs typeface="B Nazanin" panose="00000400000000000000" pitchFamily="2" charset="-78"/>
                  </a:rPr>
                  <a:t>البته مشاهدات به دلایل مختلفی دقیق نیست که به خطای آن می‏گوییم نویز اندازه‏گیری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dirty="0" smtClean="0">
                    <a:latin typeface="Cambria Math" panose="02040503050406030204" pitchFamily="18" charset="0"/>
                    <a:cs typeface="B Nazanin" panose="00000400000000000000" pitchFamily="2" charset="-78"/>
                  </a:rPr>
                  <a:t>علاوه بر این، معادله استفاده شده برای حرکت هواپیما دقیق نیست و دارای عدم قطعیت است که به آن می‏گوییم نویز فرآیند</a:t>
                </a:r>
                <a:endParaRPr lang="en-US" dirty="0" smtClean="0">
                  <a:latin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dirty="0" smtClean="0">
                    <a:latin typeface="Cambria Math" panose="02040503050406030204" pitchFamily="18" charset="0"/>
                    <a:cs typeface="B Nazanin" panose="00000400000000000000" pitchFamily="2" charset="-78"/>
                  </a:rPr>
                  <a:t>بدلیل این دو خطا، هر دو موقعیت تخمین زده شده نسبت به موقعیت واقعی متفاوت خواهد بود</a:t>
                </a:r>
                <a:endParaRPr lang="en-US" dirty="0">
                  <a:latin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982" y="1371722"/>
                <a:ext cx="8956675" cy="5478423"/>
              </a:xfrm>
              <a:prstGeom prst="rect">
                <a:avLst/>
              </a:prstGeom>
              <a:blipFill>
                <a:blip r:embed="rId3"/>
                <a:stretch>
                  <a:fillRect l="-2859" r="-1634" b="-24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004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83982" y="1371722"/>
            <a:ext cx="895667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dirty="0" smtClean="0">
                <a:latin typeface="Cambria Math" panose="02040503050406030204" pitchFamily="18" charset="0"/>
                <a:cs typeface="B Nazanin" panose="00000400000000000000" pitchFamily="2" charset="-78"/>
              </a:rPr>
              <a:t>هر دو موقعیت تخمین زده شده نسبت به موقعیت واقعی متفاوت هستند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dirty="0" smtClean="0">
                <a:latin typeface="Cambria Math" panose="02040503050406030204" pitchFamily="18" charset="0"/>
                <a:cs typeface="B Nazanin" panose="00000400000000000000" pitchFamily="2" charset="-78"/>
              </a:rPr>
              <a:t>به منظور بهبود عملکرد ردیابی رادار، نیاز به الگوریتمی است تا با لحاظ کردن عدم قطعیت موجود در فرآیند و اندازه‏گیری، تخمین بهتری از موقعیت انجام دهد</a:t>
            </a:r>
            <a:endParaRPr lang="en-US" dirty="0">
              <a:latin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2050" name="Picture 2" descr="State upd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05" y="4582048"/>
            <a:ext cx="9153705" cy="147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01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4" name="Picture 4" descr="High Kalman G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03" y="1412777"/>
            <a:ext cx="8654783" cy="54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15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فیلتر کالمن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1280" y="1340768"/>
            <a:ext cx="895667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 دینامیکی خطی فرض می‏شود: حالت فعلی نتیجه یک تبدیل خطی از حالت قبل به اضافه نویز گاوسی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 مشاهدات خطی فرض می‏شود: اندازه‏گیری نتیجه یک تبدیل خطی روی حالت به اضافه نویز گاوسی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توزیع حالت پیش‏بینی شده و تصحیح شده گاوسی هستند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توزیع گاوسی تنها با میانگین و کوواریانس مشخص می‏شود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محاسبات ساده هستند (تمام انتگرال‏ها پاسخ بسته دارند)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792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156966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ردیابی اشیاء</a:t>
            </a:r>
            <a:endParaRPr lang="fa-IR" sz="8000" b="1" dirty="0"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52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3" name="Down Arrow 2"/>
          <p:cNvSpPr/>
          <p:nvPr/>
        </p:nvSpPr>
        <p:spPr>
          <a:xfrm>
            <a:off x="6705600" y="4876800"/>
            <a:ext cx="609600" cy="609600"/>
          </a:xfrm>
          <a:prstGeom prst="downArrow">
            <a:avLst/>
          </a:prstGeom>
          <a:solidFill>
            <a:srgbClr val="1F497D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flipH="1">
            <a:off x="3886200" y="5562600"/>
            <a:ext cx="1600200" cy="609600"/>
          </a:xfrm>
          <a:prstGeom prst="rightArrow">
            <a:avLst/>
          </a:prstGeom>
          <a:solidFill>
            <a:srgbClr val="1F497D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 Frame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0" y="6019800"/>
            <a:ext cx="1781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Prediction</a:t>
            </a:r>
            <a:endParaRPr lang="en-US" sz="2800" dirty="0"/>
          </a:p>
        </p:txBody>
      </p:sp>
      <p:sp>
        <p:nvSpPr>
          <p:cNvPr id="6" name="Snip Single Corner Rectangle 5"/>
          <p:cNvSpPr/>
          <p:nvPr/>
        </p:nvSpPr>
        <p:spPr>
          <a:xfrm>
            <a:off x="5791200" y="5638800"/>
            <a:ext cx="2514600" cy="9906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Update Location, Velocity, etc.</a:t>
            </a:r>
            <a:endParaRPr lang="en-US" sz="2400" dirty="0"/>
          </a:p>
        </p:txBody>
      </p:sp>
      <p:sp>
        <p:nvSpPr>
          <p:cNvPr id="7" name="Right Arrow Callout 6"/>
          <p:cNvSpPr/>
          <p:nvPr/>
        </p:nvSpPr>
        <p:spPr>
          <a:xfrm>
            <a:off x="4419600" y="2286000"/>
            <a:ext cx="1219200" cy="24384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2033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038600" y="2286000"/>
            <a:ext cx="609600" cy="228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038600" y="4510918"/>
            <a:ext cx="609600" cy="228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slow_ob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2286000" cy="1524000"/>
          </a:xfrm>
          <a:prstGeom prst="rect">
            <a:avLst/>
          </a:prstGeom>
        </p:spPr>
      </p:pic>
      <p:pic>
        <p:nvPicPr>
          <p:cNvPr id="11" name="Picture 10" descr="slow_pr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343400"/>
            <a:ext cx="2286000" cy="1524000"/>
          </a:xfrm>
          <a:prstGeom prst="rect">
            <a:avLst/>
          </a:prstGeom>
        </p:spPr>
      </p:pic>
      <p:pic>
        <p:nvPicPr>
          <p:cNvPr id="12" name="Picture 11" descr="slow_c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743200"/>
            <a:ext cx="2286000" cy="1524000"/>
          </a:xfrm>
          <a:prstGeom prst="rect">
            <a:avLst/>
          </a:prstGeom>
        </p:spPr>
      </p:pic>
      <p:pic>
        <p:nvPicPr>
          <p:cNvPr id="13" name="Picture 12" descr="slow_gt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04800"/>
            <a:ext cx="2286000" cy="1524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53046" y="1838980"/>
            <a:ext cx="23003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Ground Truth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0056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مقایسه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4" name="Picture 3" descr="fast_g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50" y="2590800"/>
            <a:ext cx="3048000" cy="2032000"/>
          </a:xfrm>
          <a:prstGeom prst="rect">
            <a:avLst/>
          </a:prstGeom>
        </p:spPr>
      </p:pic>
      <p:pic>
        <p:nvPicPr>
          <p:cNvPr id="5" name="Picture 4" descr="fast_ob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50" y="2590800"/>
            <a:ext cx="3048000" cy="2032000"/>
          </a:xfrm>
          <a:prstGeom prst="rect">
            <a:avLst/>
          </a:prstGeom>
        </p:spPr>
      </p:pic>
      <p:pic>
        <p:nvPicPr>
          <p:cNvPr id="6" name="Picture 5" descr="fast_c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50" y="2590800"/>
            <a:ext cx="3048000" cy="203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600" y="4724400"/>
            <a:ext cx="184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Correction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505200" y="4724400"/>
            <a:ext cx="2120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Observation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381000" y="4724400"/>
            <a:ext cx="23003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Ground Truth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0919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معادلات </a:t>
            </a:r>
            <a:r>
              <a:rPr lang="fa-IR" dirty="0"/>
              <a:t>کالمن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1280" y="1340768"/>
                <a:ext cx="8956675" cy="3754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پیش‏بینی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𝐹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ماترس تبدیل است (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𝑛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×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𝑛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) که یک رابطه خطی میان حالت قبلی و پیش‏بینی حالت فعلی برقرار می‏کند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نویز فرآیند نامیده می‏شود که یک بردار تصادفی گاوسی با میانگین صفر و ماتریس کوواریانس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فرض می‏شود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80" y="1340768"/>
                <a:ext cx="8956675" cy="3754874"/>
              </a:xfrm>
              <a:prstGeom prst="rect">
                <a:avLst/>
              </a:prstGeom>
              <a:blipFill>
                <a:blip r:embed="rId3"/>
                <a:stretch>
                  <a:fillRect l="-2789" t="-162" r="-1565" b="-48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3168" y="1979575"/>
                <a:ext cx="26881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8" y="1979575"/>
                <a:ext cx="268817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32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معادلات </a:t>
            </a:r>
            <a:r>
              <a:rPr lang="fa-IR" dirty="0"/>
              <a:t>کالمن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1280" y="1340768"/>
                <a:ext cx="8956675" cy="56323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تصحیح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مشاهدات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می‏تواند مستقیما مقادیر حالت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را اندازه‏گیری کند یا کمّیت‏هایی که با آنها رابطه دارند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با فرض رابطه خطی میان مشاهدات و حالت داریم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𝐻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یک ماترس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𝑚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×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𝑛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تبدیل است که یک رابطه خطی میان حالت و مشاهدات برقرار می‏کند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نویز اندازه‏گیری نامیده می‏شود که یک بردار تصادفی گاوسی با میانگین صفر و ماتریس کوواریانس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فرض می‏شود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80" y="1340768"/>
                <a:ext cx="8956675" cy="5632311"/>
              </a:xfrm>
              <a:prstGeom prst="rect">
                <a:avLst/>
              </a:prstGeom>
              <a:blipFill>
                <a:blip r:embed="rId3"/>
                <a:stretch>
                  <a:fillRect l="-2789" t="-108" r="-1565" b="-23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3168" y="3934217"/>
                <a:ext cx="23249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8" y="3934217"/>
                <a:ext cx="23249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39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1280" y="1340768"/>
                <a:ext cx="8956675" cy="5016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فرض کنید بردار حالت متشکل از موقعیت و سرعت یک خودروی متحرک باشد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با فرض سرعت خطی، ماتریس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𝐹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برای پیش‏بینی چه خواهد بود؟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حال اگر توسط یک دوربین ساده تصویربرداری کنیم، می‏توان موقعیت خودرو در هر فریم را اندازه‏گیری کرد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80" y="1340768"/>
                <a:ext cx="8956675" cy="5016758"/>
              </a:xfrm>
              <a:prstGeom prst="rect">
                <a:avLst/>
              </a:prstGeom>
              <a:blipFill>
                <a:blip r:embed="rId2"/>
                <a:stretch>
                  <a:fillRect l="-2789" t="-122" r="-1565" b="-27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4288" y="3326687"/>
                <a:ext cx="1556388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8" y="3326687"/>
                <a:ext cx="1556388" cy="15874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23728" y="3904954"/>
                <a:ext cx="26881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3904954"/>
                <a:ext cx="268817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48064" y="3326687"/>
                <a:ext cx="3238130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3326687"/>
                <a:ext cx="3238130" cy="15874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1280" y="5973722"/>
                <a:ext cx="1509901" cy="76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5973722"/>
                <a:ext cx="1509901" cy="7676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1280" y="3531780"/>
                <a:ext cx="8956675" cy="33624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ماتریس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𝐻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چه خواهد بود؟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fa-IR" altLang="en-US" sz="10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البته سرعت حرکت خودرو لزوما ثابت نخواهد بود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باید مقدار مناسبی برای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𝑄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انتخاب شود تا بتواند تغییرات غیرخطی را مدیریت کند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همچنین مقدار مناسب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𝑅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به منظور مدیریت خطای اندازه‏گیری</a:t>
                </a: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80" y="3531780"/>
                <a:ext cx="8956675" cy="3362459"/>
              </a:xfrm>
              <a:prstGeom prst="rect">
                <a:avLst/>
              </a:prstGeom>
              <a:blipFill>
                <a:blip r:embed="rId3"/>
                <a:stretch>
                  <a:fillRect l="-2789" t="-181" r="-1565" b="-45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192" y="1556792"/>
                <a:ext cx="1556388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2" y="1556792"/>
                <a:ext cx="1556388" cy="15874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31377" y="1556792"/>
                <a:ext cx="26881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77" y="1556792"/>
                <a:ext cx="26881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48749" y="1556792"/>
                <a:ext cx="3238130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𝑑𝑡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749" y="1556792"/>
                <a:ext cx="3238130" cy="15874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31377" y="2183631"/>
                <a:ext cx="23249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377" y="2183631"/>
                <a:ext cx="232499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8679" y="3513382"/>
                <a:ext cx="1509901" cy="7676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79" y="3513382"/>
                <a:ext cx="1509901" cy="76764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27437" y="3559334"/>
                <a:ext cx="2972993" cy="7355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37" y="3559334"/>
                <a:ext cx="2972993" cy="7355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28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1280" y="1342365"/>
                <a:ext cx="8956675" cy="4401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پس از مشخص کردن پارامترهای مدل، به سادگی می‏توان محاسبات کالمن را انجام داد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یک بردار تصادفی گاوسی است با میانگین و کوواریانس زیر: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این معادلات بیان می‏کنند که پیش‏بینی ما از حالت فعلی چیست</a:t>
                </a: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80" y="1342365"/>
                <a:ext cx="8956675" cy="4401205"/>
              </a:xfrm>
              <a:prstGeom prst="rect">
                <a:avLst/>
              </a:prstGeom>
              <a:blipFill>
                <a:blip r:embed="rId3"/>
                <a:stretch>
                  <a:fillRect l="-2721" t="-139" r="-1565" b="-34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0640" y="2068244"/>
                <a:ext cx="27796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0" y="2068244"/>
                <a:ext cx="277967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1280" y="3353232"/>
                <a:ext cx="205960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" y="3353232"/>
                <a:ext cx="2059603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83889" y="4007236"/>
                <a:ext cx="30671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9" y="4007236"/>
                <a:ext cx="306718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265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81280" y="1342365"/>
                <a:ext cx="8956675" cy="47859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پس از پیش‏بینی اولیه، با استفاده از مشاهده جدید توزیع تخمین زده شده را تصحیح می‏کنیم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با انجام مقداری محاسباتی داریم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که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بهره کالمن یا فاکتور ترکیب نامیده می‏شود</a:t>
                </a:r>
                <a:endParaRPr lang="en-US" altLang="en-US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sz="1600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کوواریانس بردار حالت نیز با رابطه زیر به روز می‏شود</a:t>
                </a:r>
                <a:endParaRPr lang="fa-IR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280" y="1342365"/>
                <a:ext cx="8956675" cy="4785926"/>
              </a:xfrm>
              <a:prstGeom prst="rect">
                <a:avLst/>
              </a:prstGeom>
              <a:blipFill>
                <a:blip r:embed="rId3"/>
                <a:stretch>
                  <a:fillRect l="-2789" t="-127" r="-1565" b="-152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3490" y="3322761"/>
                <a:ext cx="4052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490" y="3322761"/>
                <a:ext cx="405245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0640" y="2133059"/>
                <a:ext cx="23249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0" y="2133059"/>
                <a:ext cx="232499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0640" y="4667205"/>
                <a:ext cx="42583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0" y="4667205"/>
                <a:ext cx="425834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02600" y="6044526"/>
                <a:ext cx="28187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00" y="6044526"/>
                <a:ext cx="281878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67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فیلتر کالمن در </a:t>
            </a:r>
            <a:r>
              <a:rPr lang="en-US" sz="6000" dirty="0" err="1" smtClean="0"/>
              <a:t>OpenCV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1" y="1427634"/>
            <a:ext cx="8427530" cy="3170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37791" y="4697605"/>
            <a:ext cx="8546116" cy="21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5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فیلتر کالمن در </a:t>
            </a:r>
            <a:r>
              <a:rPr lang="en-US" sz="6000" dirty="0" err="1" smtClean="0"/>
              <a:t>OpenCV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539" y="1628800"/>
            <a:ext cx="9144000" cy="12181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063" y="3239244"/>
            <a:ext cx="9154859" cy="12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ردیابی 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8" name="Ball Tracking with OpenC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148" y="1682698"/>
            <a:ext cx="7668344" cy="479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4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فیلتر کالمن در </a:t>
            </a:r>
            <a:r>
              <a:rPr lang="en-US" sz="6000" dirty="0" err="1" smtClean="0"/>
              <a:t>OpenCV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59" y="1484784"/>
            <a:ext cx="8892540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7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6000" dirty="0" smtClean="0"/>
              <a:t>مثال: تخمین ارتفاع ساختمان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1280" y="1324364"/>
            <a:ext cx="8956675" cy="617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فرض کنید می‏خواهیم ارتفاع یک ساختمان را با استفاده از یک ارتفاع‏سنج غیر دقیق اندازه‏گیری کنیم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می‏دانیم که در فرآیند اندازه‏گیری ارتفاع</a:t>
            </a:r>
          </a:p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   ساختمان تغییر نمی‏کند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مقادیر عددی: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ارتفاع واقعی 50 متر است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خطا (انحراف معیار) اندازه‏گیری 5 متر است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10 اندازه‏گیری انجام شده است:</a:t>
            </a:r>
          </a:p>
          <a:p>
            <a:pPr marL="457200" lvl="1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sz="2000" dirty="0"/>
              <a:t>48.54m, 47.11m, 55.01m, </a:t>
            </a:r>
            <a:r>
              <a:rPr lang="en-US" sz="2000" dirty="0" smtClean="0"/>
              <a:t>55.15m, 49.89m</a:t>
            </a:r>
          </a:p>
          <a:p>
            <a:pPr marL="457200" lvl="1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en-US" sz="2000" dirty="0" smtClean="0"/>
              <a:t>40.85m</a:t>
            </a:r>
            <a:r>
              <a:rPr lang="en-US" sz="2000" dirty="0"/>
              <a:t>, 46.72m, 50.05m, 51.27m, 49.95m</a:t>
            </a:r>
            <a:endParaRPr lang="fa-IR" altLang="en-US" sz="20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122" name="Picture 2" descr="Estimating the building heigh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06" y="2228745"/>
            <a:ext cx="3358828" cy="461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89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6000" dirty="0"/>
              <a:t>مثال: تخمین ارتفاع ساختمان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489" y="2678295"/>
                <a:ext cx="23249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" y="2678295"/>
                <a:ext cx="232499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489" y="4950531"/>
                <a:ext cx="42583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" y="4950531"/>
                <a:ext cx="425834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489" y="3819117"/>
                <a:ext cx="27796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" y="3819117"/>
                <a:ext cx="277967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086" y="1613050"/>
                <a:ext cx="26881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" y="1613050"/>
                <a:ext cx="26881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07121" y="1406581"/>
                <a:ext cx="2766848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121" y="1406581"/>
                <a:ext cx="2766848" cy="96116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02548" y="2457227"/>
                <a:ext cx="2647904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2548" y="2457227"/>
                <a:ext cx="2647904" cy="9611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831161" y="3622292"/>
                <a:ext cx="4962256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             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m:rPr>
                                    <m:nor/>
                                  </m:rPr>
                                  <a:rPr lang="en-US" sz="2800" dirty="0"/>
                                  <m:t> </m:t>
                                </m:r>
                                <m:r>
                                  <a:rPr lang="en-US" sz="2800" b="0" i="1" dirty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161" y="3622292"/>
                <a:ext cx="4962256" cy="9611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309834" y="4769083"/>
                <a:ext cx="2356607" cy="876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834" y="4769083"/>
                <a:ext cx="2356607" cy="8763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63" y="5958643"/>
                <a:ext cx="4052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" y="5958643"/>
                <a:ext cx="405245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55819" y="5693505"/>
                <a:ext cx="4514441" cy="961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Sup>
                                      <m:sSubSup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  <m:sup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</m:sup>
                                    </m:sSubSup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  <m:sup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</m:sup>
                                </m:sSubSup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819" y="5693505"/>
                <a:ext cx="4514441" cy="96116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655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4" grpId="0"/>
      <p:bldP spid="16" grpId="0"/>
      <p:bldP spid="17" grpId="0"/>
      <p:bldP spid="18" grpId="0"/>
      <p:bldP spid="19" grpId="0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6000" dirty="0" smtClean="0"/>
              <a:t>مثال: تخمین ارتفاع ساختمان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1280" y="1324364"/>
            <a:ext cx="895667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تکرار صفر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مقداردهی اولیه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پیش‏بینی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0640" y="2068244"/>
                <a:ext cx="131856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0" y="2068244"/>
                <a:ext cx="131856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0640" y="2842012"/>
                <a:ext cx="15190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0" y="2842012"/>
                <a:ext cx="151907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0640" y="4016779"/>
                <a:ext cx="22018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0" y="4016779"/>
                <a:ext cx="220188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6810" y="4662471"/>
                <a:ext cx="24002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10" y="4662471"/>
                <a:ext cx="240020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15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6000" dirty="0" smtClean="0"/>
              <a:t>مثال: تخمین ارتفاع ساختمان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1280" y="1324364"/>
            <a:ext cx="8956675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تکرار اول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اندازه‏گیری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sz="12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روز رسانی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پیش‏بینی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0640" y="2068244"/>
                <a:ext cx="17838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48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0" y="2068244"/>
                <a:ext cx="178382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0639" y="2668996"/>
                <a:ext cx="1255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9" y="2668996"/>
                <a:ext cx="125515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0640" y="5806425"/>
                <a:ext cx="26648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0" y="5806425"/>
                <a:ext cx="266489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6810" y="6382489"/>
                <a:ext cx="24656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10" y="6382489"/>
                <a:ext cx="246567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0639" y="3390297"/>
                <a:ext cx="3017493" cy="8784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9" y="3390297"/>
                <a:ext cx="3017493" cy="8784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0639" y="4413920"/>
                <a:ext cx="496206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69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9" y="4413920"/>
                <a:ext cx="496206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0639" y="4989984"/>
                <a:ext cx="37699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9" y="4989984"/>
                <a:ext cx="3769942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68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6000" dirty="0" smtClean="0"/>
              <a:t>مثال: تخمین ارتفاع ساختمان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1280" y="1324364"/>
            <a:ext cx="8956675" cy="532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تکرار دوم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اندازه‏گیری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sz="1200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روز رسانی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پیش‏بینی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0640" y="2068244"/>
                <a:ext cx="17920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fa-IR" sz="28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fa-IR" sz="28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0" y="2068244"/>
                <a:ext cx="179209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00639" y="2636912"/>
                <a:ext cx="12634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9" y="2636912"/>
                <a:ext cx="126342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0640" y="5806425"/>
                <a:ext cx="26731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0" y="5806425"/>
                <a:ext cx="267316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06810" y="6382489"/>
                <a:ext cx="26727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10" y="6382489"/>
                <a:ext cx="267271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00639" y="3390297"/>
                <a:ext cx="5194884" cy="907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9" y="3390297"/>
                <a:ext cx="5194884" cy="907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00639" y="4413920"/>
                <a:ext cx="8828251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5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5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49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69</m:t>
                      </m:r>
                      <m:r>
                        <a:rPr lang="en-US" sz="2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47</m:t>
                      </m:r>
                      <m:d>
                        <m:dPr>
                          <m:ctrlPr>
                            <a:rPr lang="en-US" sz="25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47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sz="25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49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69</m:t>
                          </m:r>
                        </m:e>
                      </m:d>
                      <m:r>
                        <a:rPr lang="en-US" sz="2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47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9" y="4413920"/>
                <a:ext cx="8828251" cy="384721"/>
              </a:xfrm>
              <a:prstGeom prst="rect">
                <a:avLst/>
              </a:prstGeom>
              <a:blipFill>
                <a:blip r:embed="rId8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0639" y="4989984"/>
                <a:ext cx="671664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47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39" y="4989984"/>
                <a:ext cx="671664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78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6000" dirty="0" smtClean="0"/>
              <a:t>مثال: تخمین ارتفاع ساختمان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7170" name="Picture 2" descr="True value, measured values and estim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901077" cy="507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5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6000" dirty="0" smtClean="0"/>
              <a:t>مثال: تخمین ارتفاع ساختمان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pic>
        <p:nvPicPr>
          <p:cNvPr id="13314" name="Picture 2" descr="Measurement uncertainty and estimate uncertain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4" y="1506801"/>
            <a:ext cx="8242712" cy="52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65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14338" name="Picture 2" descr="The Kalman G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36" y="1598809"/>
            <a:ext cx="8002568" cy="505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sz="6000" dirty="0" smtClean="0"/>
              <a:t>مثال: تخمین ارتفاع ساختمان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3727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mtClean="0"/>
              <a:t>مثال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1280" y="1324364"/>
            <a:ext cx="895667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تخمین دمای آب داخل تانکر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از آنجائیکه دمای آب داخل تانکر تقریبا ثابت است فرض می‏کنیم پیش‏بینی همان مقدار قبلی باشد و واریانس آن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0.0001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باشد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خطای اندازه‏گیری را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0.1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فرض می‏کنیم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AutoShape 2" descr="True temperature vss measurement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ردیابی 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4" name="Object tracking in video with OpenCV and Deep Lear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4385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7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3" y="1556793"/>
            <a:ext cx="8148823" cy="5065149"/>
          </a:xfrm>
          <a:prstGeom prst="rect">
            <a:avLst/>
          </a:prstGeom>
        </p:spPr>
      </p:pic>
      <p:pic>
        <p:nvPicPr>
          <p:cNvPr id="5" name="Picture 2" descr="True value, measured values and estim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8" y="1539207"/>
            <a:ext cx="8099285" cy="509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08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0" y="1519465"/>
            <a:ext cx="8229600" cy="517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7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1" y="1530253"/>
            <a:ext cx="8200398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8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mtClean="0"/>
              <a:t>مثال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1280" y="1324364"/>
            <a:ext cx="895667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تخمین دمای آب در حال گرم شدن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فرض می‏کنیم پیش‏بینی همان مقدار قبلی باشد و واریانس آن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0.0001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باشد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خطای اندازه‏گیری را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0.1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فرض می‏کنیم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AutoShape 2" descr="True temperature vss measurement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19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1" y="1456123"/>
            <a:ext cx="8310198" cy="5201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64" y="1499750"/>
            <a:ext cx="8278285" cy="51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04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mtClean="0"/>
              <a:t>مثال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1280" y="1324364"/>
            <a:ext cx="895667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مدل مقدار ثابت برای تخمین دمای یک شیء در حال گرم شدن مناسب نیست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یا باید مدل را بهبود بدهیم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یا باید عدم قطعیت مدل را افزایش بدهیم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4" name="AutoShape 2" descr="True temperature vss measurements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9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1" y="1456123"/>
            <a:ext cx="8310198" cy="5201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34" y="1456123"/>
            <a:ext cx="8246372" cy="514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2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70" y="1482471"/>
            <a:ext cx="8345099" cy="517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2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مقایسه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pic>
        <p:nvPicPr>
          <p:cNvPr id="4" name="Picture 3" descr="fast_g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50" y="2590800"/>
            <a:ext cx="3048000" cy="2032000"/>
          </a:xfrm>
          <a:prstGeom prst="rect">
            <a:avLst/>
          </a:prstGeom>
        </p:spPr>
      </p:pic>
      <p:pic>
        <p:nvPicPr>
          <p:cNvPr id="5" name="Picture 4" descr="fast_ob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50" y="2590800"/>
            <a:ext cx="3048000" cy="2032000"/>
          </a:xfrm>
          <a:prstGeom prst="rect">
            <a:avLst/>
          </a:prstGeom>
        </p:spPr>
      </p:pic>
      <p:pic>
        <p:nvPicPr>
          <p:cNvPr id="6" name="Picture 5" descr="fast_c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50" y="2590800"/>
            <a:ext cx="3048000" cy="203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600" y="4724400"/>
            <a:ext cx="184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Correction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505200" y="4724400"/>
            <a:ext cx="2120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Observation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381000" y="4724400"/>
            <a:ext cx="23003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Ground Truth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274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4457" y="1394544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اشیاء کوچک دارای ویژگی‏های دیداری اندک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حرکت‏های بسیار سریع و نامنظم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انسداد، خروج از دید دوربین و بازگشت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وجود اشیاء مشابه در همسایگی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ردیابی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همزمان چندین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شیء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متحرک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ردیابی میان دوربین‏های مختلف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10" name="World Cup mean shift tracking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5940" y="1530457"/>
            <a:ext cx="7556500" cy="566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چ</a:t>
            </a:r>
            <a:r>
              <a:rPr lang="fa-IR" dirty="0" smtClean="0"/>
              <a:t>الش‏های ردیابی 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pic>
        <p:nvPicPr>
          <p:cNvPr id="8" name="Multiple object tracking with kalman tracker and sor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9912" y="1349388"/>
            <a:ext cx="7344816" cy="55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8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رویکردهای ردیابی 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4457" y="1412776"/>
            <a:ext cx="8975725" cy="340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ردیابی با تشخیص‏های متوالی</a:t>
            </a:r>
          </a:p>
          <a:p>
            <a:pPr marL="630238"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اگر شیء به سادگی قابل تشخیص باشد می‏تواند کارآیی بالایی داشته باشد</a:t>
            </a:r>
          </a:p>
          <a:p>
            <a:pPr marL="630238"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نیاز است تا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اشیاء تشخیص داده شده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 هم منطبق شوند</a:t>
            </a:r>
          </a:p>
          <a:p>
            <a:pPr marL="630238"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اگر نتوانیم حرکت شیء را پیش‏بینی کنیم، بهترین روش است</a:t>
            </a:r>
          </a:p>
          <a:p>
            <a:pPr marL="630238"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معمولا تشخیص از ردیابی کندتر است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Picture 6" descr="ob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" y="4082172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8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رویکردهای ردیابی 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7" name="Picture 6" descr="ob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" y="4177422"/>
            <a:ext cx="4114800" cy="2743200"/>
          </a:xfrm>
          <a:prstGeom prst="rect">
            <a:avLst/>
          </a:prstGeom>
        </p:spPr>
      </p:pic>
      <p:pic>
        <p:nvPicPr>
          <p:cNvPr id="6" name="Picture 5" descr="fast_cr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239" y="4177422"/>
            <a:ext cx="4114800" cy="2743200"/>
          </a:xfrm>
          <a:prstGeom prst="rect">
            <a:avLst/>
          </a:prstGeom>
        </p:spPr>
      </p:pic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74457" y="1333065"/>
            <a:ext cx="8975725" cy="4301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استفاده از مکانیک حرکت: براساس یک مدل از حرکت پیش‏بینی شده، موقعیت شیء در فریم بعدی تخمین زده می‏شود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ناحیه جستجو برای شیء محدود می‏شود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خطاهای اندازه‏گیری توسط هموارسازی مسیر کاهش می‏یابد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نسبت به مشاهدات دارای خطای زیاد یا عدم تشخیص مقاوم است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6735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رویکردهای ردیابی </a:t>
            </a:r>
            <a:r>
              <a:rPr lang="fa-IR" dirty="0" err="1"/>
              <a:t>اشیاء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86" y="3296598"/>
            <a:ext cx="7812492" cy="347472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4457" y="1398058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</a:t>
            </a:r>
            <a:r>
              <a:rPr lang="en-US" altLang="en-US" sz="2800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OpenCV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توابع مختلفی برای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پیش‏بینی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موقعیت </a:t>
            </a:r>
            <a:r>
              <a:rPr lang="fa-IR" altLang="en-US" dirty="0" err="1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شیء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در فریم بعدی وجود دارد که روش 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GOTURN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مبتنی بر یادگیری عمیق است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81" y="3301989"/>
            <a:ext cx="9171908" cy="348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2010-08-22T19:22:51Z</outs:dateTime>
      <outs:isPinned>true</outs:isPinned>
    </outs:relatedDate>
    <outs:relatedDate>
      <outs:type>2</outs:type>
      <outs:displayName>Created</outs:displayName>
      <outs:dateTime>2009-12-01T11:12:35Z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fereidooni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King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EE1F98C5-3D6C-4BD5-B408-614BDD120D8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34121</TotalTime>
  <Words>1440</Words>
  <Application>Microsoft Office PowerPoint</Application>
  <PresentationFormat>On-screen Show (4:3)</PresentationFormat>
  <Paragraphs>422</Paragraphs>
  <Slides>58</Slides>
  <Notes>35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B Nazanin</vt:lpstr>
      <vt:lpstr>B Titr</vt:lpstr>
      <vt:lpstr>B Lotus</vt:lpstr>
      <vt:lpstr>Cambria Math</vt:lpstr>
      <vt:lpstr>B Mitra</vt:lpstr>
      <vt:lpstr>Helvetica</vt:lpstr>
      <vt:lpstr>New York</vt:lpstr>
      <vt:lpstr>Custom Design</vt:lpstr>
      <vt:lpstr>PowerPoint Presentation</vt:lpstr>
      <vt:lpstr>PowerPoint Presentation</vt:lpstr>
      <vt:lpstr>PowerPoint Presentation</vt:lpstr>
      <vt:lpstr>ردیابی اشیاء</vt:lpstr>
      <vt:lpstr>ردیابی اشیاء</vt:lpstr>
      <vt:lpstr>چالش‏های ردیابی اشیاء</vt:lpstr>
      <vt:lpstr>رویکردهای ردیابی اشیاء</vt:lpstr>
      <vt:lpstr>رویکردهای ردیابی اشیاء</vt:lpstr>
      <vt:lpstr>رویکردهای ردیابی اشیاء</vt:lpstr>
      <vt:lpstr>رویکردهای ردیابی اشیاء</vt:lpstr>
      <vt:lpstr>مدل عمومی برای ردیابی</vt:lpstr>
      <vt:lpstr>توزیع احتمال</vt:lpstr>
      <vt:lpstr>توزیع احتمال گاوسی</vt:lpstr>
      <vt:lpstr>توزیع احتمال گاوسی چندمتغیره</vt:lpstr>
      <vt:lpstr>گام‏های ردیابی</vt:lpstr>
      <vt:lpstr>ساده‏سازی</vt:lpstr>
      <vt:lpstr>بیان مسئله</vt:lpstr>
      <vt:lpstr>ردیابی احتمالاتی</vt:lpstr>
      <vt:lpstr>ردیابی احتمالاتی</vt:lpstr>
      <vt:lpstr>ردیابی احتمالاتی</vt:lpstr>
      <vt:lpstr>پیش‏بینی</vt:lpstr>
      <vt:lpstr>تصحیح</vt:lpstr>
      <vt:lpstr>جمع‏بندی</vt:lpstr>
      <vt:lpstr>مثال</vt:lpstr>
      <vt:lpstr>مثال</vt:lpstr>
      <vt:lpstr>مثال</vt:lpstr>
      <vt:lpstr>مثال</vt:lpstr>
      <vt:lpstr>مثال</vt:lpstr>
      <vt:lpstr>فیلتر کالمن</vt:lpstr>
      <vt:lpstr>PowerPoint Presentation</vt:lpstr>
      <vt:lpstr>مقایسه</vt:lpstr>
      <vt:lpstr>معادلات کالمن</vt:lpstr>
      <vt:lpstr>معادلات کالمن</vt:lpstr>
      <vt:lpstr>مثال</vt:lpstr>
      <vt:lpstr>مثال</vt:lpstr>
      <vt:lpstr>مثال</vt:lpstr>
      <vt:lpstr>مثال</vt:lpstr>
      <vt:lpstr>فیلتر کالمن در OpenCV</vt:lpstr>
      <vt:lpstr>فیلتر کالمن در OpenCV</vt:lpstr>
      <vt:lpstr>فیلتر کالمن در OpenCV</vt:lpstr>
      <vt:lpstr>مثال: تخمین ارتفاع ساختمان</vt:lpstr>
      <vt:lpstr>مثال: تخمین ارتفاع ساختمان</vt:lpstr>
      <vt:lpstr>مثال: تخمین ارتفاع ساختمان</vt:lpstr>
      <vt:lpstr>مثال: تخمین ارتفاع ساختمان</vt:lpstr>
      <vt:lpstr>مثال: تخمین ارتفاع ساختمان</vt:lpstr>
      <vt:lpstr>مثال: تخمین ارتفاع ساختمان</vt:lpstr>
      <vt:lpstr>مثال: تخمین ارتفاع ساختمان</vt:lpstr>
      <vt:lpstr>مثال: تخمین ارتفاع ساختمان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مثال</vt:lpstr>
      <vt:lpstr>مقایسه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Mohammadi</dc:creator>
  <cp:lastModifiedBy>Mohammadi</cp:lastModifiedBy>
  <cp:revision>895</cp:revision>
  <dcterms:created xsi:type="dcterms:W3CDTF">2009-12-01T11:12:35Z</dcterms:created>
  <dcterms:modified xsi:type="dcterms:W3CDTF">2019-12-30T09:32:31Z</dcterms:modified>
</cp:coreProperties>
</file>